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06" r:id="rId2"/>
    <p:sldId id="256" r:id="rId3"/>
    <p:sldId id="257" r:id="rId4"/>
    <p:sldId id="313" r:id="rId5"/>
    <p:sldId id="282" r:id="rId6"/>
    <p:sldId id="312" r:id="rId7"/>
    <p:sldId id="283" r:id="rId8"/>
    <p:sldId id="314" r:id="rId9"/>
    <p:sldId id="284" r:id="rId10"/>
    <p:sldId id="315" r:id="rId11"/>
    <p:sldId id="285" r:id="rId12"/>
    <p:sldId id="316" r:id="rId13"/>
    <p:sldId id="286" r:id="rId14"/>
    <p:sldId id="308" r:id="rId15"/>
    <p:sldId id="287" r:id="rId16"/>
    <p:sldId id="319" r:id="rId17"/>
    <p:sldId id="288" r:id="rId18"/>
    <p:sldId id="317" r:id="rId19"/>
    <p:sldId id="289" r:id="rId20"/>
    <p:sldId id="318" r:id="rId21"/>
    <p:sldId id="290" r:id="rId22"/>
    <p:sldId id="309" r:id="rId23"/>
    <p:sldId id="291" r:id="rId24"/>
    <p:sldId id="310" r:id="rId25"/>
    <p:sldId id="292" r:id="rId26"/>
    <p:sldId id="320" r:id="rId27"/>
    <p:sldId id="293" r:id="rId28"/>
    <p:sldId id="321" r:id="rId29"/>
    <p:sldId id="294" r:id="rId30"/>
    <p:sldId id="322" r:id="rId31"/>
    <p:sldId id="295" r:id="rId32"/>
    <p:sldId id="323" r:id="rId33"/>
    <p:sldId id="296" r:id="rId34"/>
    <p:sldId id="311" r:id="rId35"/>
    <p:sldId id="300" r:id="rId36"/>
    <p:sldId id="327" r:id="rId37"/>
    <p:sldId id="299" r:id="rId38"/>
    <p:sldId id="324" r:id="rId39"/>
    <p:sldId id="298" r:id="rId40"/>
    <p:sldId id="328" r:id="rId41"/>
    <p:sldId id="297" r:id="rId42"/>
    <p:sldId id="329" r:id="rId43"/>
    <p:sldId id="301" r:id="rId44"/>
    <p:sldId id="326" r:id="rId45"/>
    <p:sldId id="305" r:id="rId46"/>
    <p:sldId id="307" r:id="rId47"/>
    <p:sldId id="304" r:id="rId48"/>
    <p:sldId id="325" r:id="rId49"/>
    <p:sldId id="303" r:id="rId50"/>
    <p:sldId id="330" r:id="rId51"/>
    <p:sldId id="302" r:id="rId52"/>
    <p:sldId id="331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9231" autoAdjust="0"/>
  </p:normalViewPr>
  <p:slideViewPr>
    <p:cSldViewPr>
      <p:cViewPr>
        <p:scale>
          <a:sx n="60" d="100"/>
          <a:sy n="60" d="100"/>
        </p:scale>
        <p:origin x="-78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3D9D3E-177E-47BB-B571-3E891EDB1E25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7F9C4B-0204-4BDC-9443-016C61684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Created by Educational Technology Network. www.edtechnetwork.com 2009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51D069-E5F4-49FE-A579-221847B50C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21F5F5-81A3-43E8-ADB1-F278771392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99F418-924F-414B-8CF5-E61F7DA623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6FEC9-4981-46F1-A325-372ECE5C02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C6BCA-55CD-4A35-98D1-BF7D81A274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026249-1060-4953-BA8B-61888CD0F3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E75017-C188-4041-9A59-0992D44FBB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E75996-B4F5-4E50-AF95-52F49C58C2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643251-D846-42CD-B673-B9260277A8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7F2970-188B-4682-9830-EDAD17A759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43F7B3-086D-43D1-9953-DE5052DCB2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62AA1E-AF01-478A-9520-90A3FFF0F9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A72A38-38D6-4726-ACDB-9061C31E91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0EF936-140A-42CB-86FD-DCF5358445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F6245-71C1-42CF-AEFA-B7C65AC2E3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45DF90-1258-4997-BFB0-FE4A73A979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D9ECCD-64BA-4737-B859-2352D0DD74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825B66-BD2E-44BB-9DF5-0DC0E02B93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D45996-3F86-4DED-9B82-30A86232A0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7E9D2D-9C6C-427C-9E7E-8AFDD3AF2D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B16C7D-ADF6-4241-9551-70D6400121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8B584C-47C8-4B6D-A34C-D2F1A93FBC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BA9DE1-4F1C-43F8-9EF3-A278F36870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47B7C5-09CE-4192-B90C-817DA8AF10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A51D58-D82A-4114-B4D0-B1EFEEB3AE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E05559-28DE-4C89-BF6F-291DBD870D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BBCB9-4C04-45F5-A4F7-978E85F164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26F3A-ABE1-4484-B53F-85ADC59C5484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D2E7D-0E04-4B34-8B80-D3B144467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1B2A-9926-4B68-A38A-4A1D511DC366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58D3-5CEF-4B56-B92A-63A0DFD49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055B-BF27-4B14-B7F1-5F01F8CABBE1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29FB9-12E3-4348-B43C-1EE49AEEC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60309-0423-4A7F-A803-A549B877736E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000B-B062-4172-9EDC-746213509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CA3B-5E0A-495F-8A6B-344B813005AE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4F67-47B0-406F-9D78-2A25B250D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E6D7-3E69-4843-953E-F2A4E500EC79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4B21-F04D-4E86-9EAC-2B142FAED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5952-476B-4A90-8F0C-CA4AB1E035CE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954E-5B1E-44D0-8F10-283D0F7AD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5B3E0-7420-4F81-B046-B5EF4BB0853F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9E2A7-4862-473F-9FAD-D32D8A302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0C4-DF7B-4EDE-B0CA-5C6832B55265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6FA4-4DFA-4BD9-AA0F-1BEA1158E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9A72-D853-48C1-831E-9507AF7FE728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7D87-D249-4172-9BC4-92059F3C5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7092-F1B8-4E45-913C-1912A5849076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F2E4A-55B2-4F43-9E09-3F8009291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90C37-6483-4B03-AB04-9599A85ABC7F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7C1E72-7083-42F4-AFE6-A1E852EEB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3.xml"/><Relationship Id="rId18" Type="http://schemas.openxmlformats.org/officeDocument/2006/relationships/slide" Target="slide33.xml"/><Relationship Id="rId26" Type="http://schemas.openxmlformats.org/officeDocument/2006/relationships/slide" Target="slide49.xml"/><Relationship Id="rId3" Type="http://schemas.openxmlformats.org/officeDocument/2006/relationships/slide" Target="slide11.xml"/><Relationship Id="rId21" Type="http://schemas.openxmlformats.org/officeDocument/2006/relationships/slide" Target="slide39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5" Type="http://schemas.openxmlformats.org/officeDocument/2006/relationships/slide" Target="slide47.xml"/><Relationship Id="rId2" Type="http://schemas.openxmlformats.org/officeDocument/2006/relationships/notesSlide" Target="../notesSlides/notesSlide2.xml"/><Relationship Id="rId16" Type="http://schemas.openxmlformats.org/officeDocument/2006/relationships/slide" Target="slide29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11" Type="http://schemas.openxmlformats.org/officeDocument/2006/relationships/slide" Target="slide19.xml"/><Relationship Id="rId24" Type="http://schemas.openxmlformats.org/officeDocument/2006/relationships/slide" Target="slide45.xml"/><Relationship Id="rId5" Type="http://schemas.openxmlformats.org/officeDocument/2006/relationships/slide" Target="slide7.xml"/><Relationship Id="rId15" Type="http://schemas.openxmlformats.org/officeDocument/2006/relationships/slide" Target="slide27.xml"/><Relationship Id="rId23" Type="http://schemas.openxmlformats.org/officeDocument/2006/relationships/slide" Target="slide43.xml"/><Relationship Id="rId10" Type="http://schemas.openxmlformats.org/officeDocument/2006/relationships/slide" Target="slide17.xml"/><Relationship Id="rId19" Type="http://schemas.openxmlformats.org/officeDocument/2006/relationships/slide" Target="slide35.xml"/><Relationship Id="rId4" Type="http://schemas.openxmlformats.org/officeDocument/2006/relationships/slide" Target="slide9.xml"/><Relationship Id="rId9" Type="http://schemas.openxmlformats.org/officeDocument/2006/relationships/slide" Target="slide15.xml"/><Relationship Id="rId14" Type="http://schemas.openxmlformats.org/officeDocument/2006/relationships/slide" Target="slide25.xml"/><Relationship Id="rId22" Type="http://schemas.openxmlformats.org/officeDocument/2006/relationships/slide" Target="slide41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Texas Revolution!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1219200"/>
            <a:ext cx="70866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JEOPARDY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457200"/>
            <a:ext cx="7086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err="1" smtClean="0">
                <a:latin typeface="Arial Rounded MT Bold" pitchFamily="34" charset="0"/>
              </a:rPr>
              <a:t>Brigido</a:t>
            </a:r>
            <a:r>
              <a:rPr lang="en-US" sz="3600" dirty="0" smtClean="0">
                <a:latin typeface="Arial Rounded MT Bold" pitchFamily="34" charset="0"/>
              </a:rPr>
              <a:t> Guerrero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 Rounded MT Bold" pitchFamily="34" charset="0"/>
              </a:rPr>
              <a:t>Juan </a:t>
            </a:r>
            <a:r>
              <a:rPr lang="en-US" sz="3600" dirty="0" err="1" smtClean="0">
                <a:latin typeface="Arial Rounded MT Bold" pitchFamily="34" charset="0"/>
              </a:rPr>
              <a:t>Abamillo</a:t>
            </a:r>
            <a:endParaRPr lang="en-US" sz="3600" dirty="0" smtClean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 Rounded MT Bold" pitchFamily="34" charset="0"/>
              </a:rPr>
              <a:t>Juan Antonio </a:t>
            </a:r>
            <a:r>
              <a:rPr lang="en-US" sz="3600" dirty="0" err="1" smtClean="0">
                <a:latin typeface="Arial Rounded MT Bold" pitchFamily="34" charset="0"/>
              </a:rPr>
              <a:t>Badillo</a:t>
            </a:r>
            <a:endParaRPr lang="en-US" sz="3600" dirty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 Rounded MT Bold" pitchFamily="34" charset="0"/>
              </a:rPr>
              <a:t>Carlos Espalier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 Rounded MT Bold" pitchFamily="34" charset="0"/>
              </a:rPr>
              <a:t>Gregorio Esparza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>
                <a:latin typeface="Arial Rounded MT Bold" pitchFamily="34" charset="0"/>
              </a:rPr>
              <a:t>José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Toribio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Losoya</a:t>
            </a:r>
            <a:endParaRPr lang="en-US" sz="3600" dirty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 Rounded MT Bold" pitchFamily="34" charset="0"/>
              </a:rPr>
              <a:t>Antonio Fuentes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err="1" smtClean="0">
                <a:latin typeface="Arial Rounded MT Bold" pitchFamily="34" charset="0"/>
              </a:rPr>
              <a:t>Domacio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Jiménez</a:t>
            </a:r>
            <a:endParaRPr lang="en-US" sz="3600" dirty="0" smtClean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ial Rounded MT Bold" pitchFamily="34" charset="0"/>
              </a:rPr>
              <a:t>Andrés Nava </a:t>
            </a:r>
          </a:p>
          <a:p>
            <a:endParaRPr lang="en-US" sz="3600" dirty="0" smtClean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371600" y="685800"/>
            <a:ext cx="6781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This is the name of the brother in-law of Santa Anna who was forced to surrender in December 1835. He was also commander of Mexican forces at the Siege of San Antonio.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92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676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Martin Perfecto de Cos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was the name of the conflict </a:t>
            </a:r>
            <a:r>
              <a:rPr lang="en-US" sz="4000" dirty="0">
                <a:latin typeface="Arial Rounded MT Bold" pitchFamily="34" charset="0"/>
              </a:rPr>
              <a:t>sparked the Texas Revolution? 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 rot="10800000">
            <a:off x="7848600" y="62484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295400" y="2514600"/>
            <a:ext cx="7467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Arial Rounded MT Bold" pitchFamily="34" charset="0"/>
              </a:rPr>
              <a:t>The Battle at Gonzalez</a:t>
            </a:r>
          </a:p>
          <a:p>
            <a:r>
              <a:rPr lang="en-US" sz="4000">
                <a:latin typeface="Arial Rounded MT Bold" pitchFamily="34" charset="0"/>
              </a:rPr>
              <a:t> (The Lexington of Texas) </a:t>
            </a:r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was the advantage that the Texans held in the assault on San Antonio? 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92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1676400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The Mexican army was equipped for fighting only on open battle fields 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33400" y="12192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This is the name of the 4</a:t>
            </a:r>
            <a:r>
              <a:rPr lang="en-US" sz="3200" baseline="30000" dirty="0" smtClean="0">
                <a:latin typeface="Arial Rounded MT Bold" pitchFamily="34" charset="0"/>
              </a:rPr>
              <a:t>th</a:t>
            </a:r>
            <a:r>
              <a:rPr lang="en-US" sz="3200" dirty="0" smtClean="0">
                <a:latin typeface="Arial Rounded MT Bold" pitchFamily="34" charset="0"/>
              </a:rPr>
              <a:t> out the 6</a:t>
            </a:r>
            <a:r>
              <a:rPr lang="en-US" sz="3200" baseline="30000" dirty="0" smtClean="0">
                <a:latin typeface="Arial Rounded MT Bold" pitchFamily="34" charset="0"/>
              </a:rPr>
              <a:t>th</a:t>
            </a:r>
            <a:r>
              <a:rPr lang="en-US" sz="3200" dirty="0" smtClean="0">
                <a:latin typeface="Arial Rounded MT Bold" pitchFamily="34" charset="0"/>
              </a:rPr>
              <a:t> battle of the Texas Revolution which took place in March of 1836. In this battle, James </a:t>
            </a:r>
            <a:r>
              <a:rPr lang="en-US" sz="3200" dirty="0" err="1" smtClean="0">
                <a:latin typeface="Arial Rounded MT Bold" pitchFamily="34" charset="0"/>
              </a:rPr>
              <a:t>Fannin</a:t>
            </a:r>
            <a:r>
              <a:rPr lang="en-US" sz="3200" dirty="0" smtClean="0">
                <a:latin typeface="Arial Rounded MT Bold" pitchFamily="34" charset="0"/>
              </a:rPr>
              <a:t> was executed.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92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19812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Battle of Goliad 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is the order in which the 6 battles of the Texas Revolution took place.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80010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ln/>
                <a:solidFill>
                  <a:schemeClr val="accent4">
                    <a:lumMod val="50000"/>
                  </a:schemeClr>
                </a:solidFill>
              </a:rPr>
              <a:t>Texas Revolution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39000" y="1219200"/>
            <a:ext cx="15240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Bonus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86400" y="1219200"/>
            <a:ext cx="1752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Independence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10000" y="1219200"/>
            <a:ext cx="16764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Provisional Government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133600" y="1219200"/>
            <a:ext cx="16764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Battles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7200" y="1219200"/>
            <a:ext cx="16764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Important People</a:t>
            </a:r>
          </a:p>
        </p:txBody>
      </p:sp>
      <p:sp>
        <p:nvSpPr>
          <p:cNvPr id="18" name="Rounded Rectangle 17">
            <a:hlinkClick r:id="rId3" action="ppaction://hlinksldjump"/>
          </p:cNvPr>
          <p:cNvSpPr/>
          <p:nvPr/>
        </p:nvSpPr>
        <p:spPr>
          <a:xfrm>
            <a:off x="457200" y="57912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19" name="Rounded Rectangle 18">
            <a:hlinkClick r:id="rId4" action="ppaction://hlinksldjump"/>
          </p:cNvPr>
          <p:cNvSpPr/>
          <p:nvPr/>
        </p:nvSpPr>
        <p:spPr>
          <a:xfrm>
            <a:off x="457200" y="48006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0" name="Rounded Rectangle 19">
            <a:hlinkClick r:id="rId5" action="ppaction://hlinksldjump"/>
          </p:cNvPr>
          <p:cNvSpPr/>
          <p:nvPr/>
        </p:nvSpPr>
        <p:spPr>
          <a:xfrm>
            <a:off x="457200" y="38100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1" name="Rounded Rectangle 20">
            <a:hlinkClick r:id="rId6" action="ppaction://hlinksldjump"/>
          </p:cNvPr>
          <p:cNvSpPr/>
          <p:nvPr/>
        </p:nvSpPr>
        <p:spPr>
          <a:xfrm>
            <a:off x="457200" y="28194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2" name="Rounded Rectangle 21">
            <a:hlinkClick r:id="rId7" action="ppaction://hlinksldjump"/>
          </p:cNvPr>
          <p:cNvSpPr/>
          <p:nvPr/>
        </p:nvSpPr>
        <p:spPr>
          <a:xfrm>
            <a:off x="457200" y="18288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3" name="Rounded Rectangle 22">
            <a:hlinkClick r:id="rId8" action="ppaction://hlinksldjump"/>
          </p:cNvPr>
          <p:cNvSpPr/>
          <p:nvPr/>
        </p:nvSpPr>
        <p:spPr>
          <a:xfrm>
            <a:off x="2133600" y="18288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4" name="Rounded Rectangle 23">
            <a:hlinkClick r:id="rId9" action="ppaction://hlinksldjump"/>
          </p:cNvPr>
          <p:cNvSpPr/>
          <p:nvPr/>
        </p:nvSpPr>
        <p:spPr>
          <a:xfrm>
            <a:off x="2133600" y="28194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5" name="Rounded Rectangle 24">
            <a:hlinkClick r:id="rId10" action="ppaction://hlinksldjump"/>
          </p:cNvPr>
          <p:cNvSpPr/>
          <p:nvPr/>
        </p:nvSpPr>
        <p:spPr>
          <a:xfrm>
            <a:off x="2133600" y="38100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6" name="Rounded Rectangle 25">
            <a:hlinkClick r:id="rId11" action="ppaction://hlinksldjump"/>
          </p:cNvPr>
          <p:cNvSpPr/>
          <p:nvPr/>
        </p:nvSpPr>
        <p:spPr>
          <a:xfrm>
            <a:off x="2133600" y="48006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7" name="Rounded Rectangle 26">
            <a:hlinkClick r:id="rId12" action="ppaction://hlinksldjump"/>
          </p:cNvPr>
          <p:cNvSpPr/>
          <p:nvPr/>
        </p:nvSpPr>
        <p:spPr>
          <a:xfrm>
            <a:off x="2133600" y="57912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28" name="Rounded Rectangle 27">
            <a:hlinkClick r:id="rId13" action="ppaction://hlinksldjump"/>
          </p:cNvPr>
          <p:cNvSpPr/>
          <p:nvPr/>
        </p:nvSpPr>
        <p:spPr>
          <a:xfrm>
            <a:off x="3810000" y="18288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9" name="Rounded Rectangle 28">
            <a:hlinkClick r:id="rId14" action="ppaction://hlinksldjump"/>
          </p:cNvPr>
          <p:cNvSpPr/>
          <p:nvPr/>
        </p:nvSpPr>
        <p:spPr>
          <a:xfrm>
            <a:off x="3810000" y="28194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0" name="Rounded Rectangle 29">
            <a:hlinkClick r:id="rId15" action="ppaction://hlinksldjump"/>
          </p:cNvPr>
          <p:cNvSpPr/>
          <p:nvPr/>
        </p:nvSpPr>
        <p:spPr>
          <a:xfrm>
            <a:off x="3810000" y="38100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1" name="Rounded Rectangle 30">
            <a:hlinkClick r:id="rId16" action="ppaction://hlinksldjump"/>
          </p:cNvPr>
          <p:cNvSpPr/>
          <p:nvPr/>
        </p:nvSpPr>
        <p:spPr>
          <a:xfrm>
            <a:off x="3810000" y="48006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2" name="Rounded Rectangle 31">
            <a:hlinkClick r:id="rId17" action="ppaction://hlinksldjump"/>
          </p:cNvPr>
          <p:cNvSpPr/>
          <p:nvPr/>
        </p:nvSpPr>
        <p:spPr>
          <a:xfrm>
            <a:off x="3810000" y="57912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3" name="Rounded Rectangle 32">
            <a:hlinkClick r:id="rId18" action="ppaction://hlinksldjump"/>
          </p:cNvPr>
          <p:cNvSpPr/>
          <p:nvPr/>
        </p:nvSpPr>
        <p:spPr>
          <a:xfrm>
            <a:off x="5486400" y="18288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4" name="Rounded Rectangle 33">
            <a:hlinkClick r:id="rId19" action="ppaction://hlinksldjump"/>
          </p:cNvPr>
          <p:cNvSpPr/>
          <p:nvPr/>
        </p:nvSpPr>
        <p:spPr>
          <a:xfrm>
            <a:off x="5486400" y="28194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5" name="Rounded Rectangle 34">
            <a:hlinkClick r:id="rId20" action="ppaction://hlinksldjump"/>
          </p:cNvPr>
          <p:cNvSpPr/>
          <p:nvPr/>
        </p:nvSpPr>
        <p:spPr>
          <a:xfrm>
            <a:off x="5486400" y="38100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6" name="Rounded Rectangle 35">
            <a:hlinkClick r:id="rId21" action="ppaction://hlinksldjump"/>
          </p:cNvPr>
          <p:cNvSpPr/>
          <p:nvPr/>
        </p:nvSpPr>
        <p:spPr>
          <a:xfrm>
            <a:off x="5486400" y="48006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7" name="Rounded Rectangle 36">
            <a:hlinkClick r:id="rId22" action="ppaction://hlinksldjump"/>
          </p:cNvPr>
          <p:cNvSpPr/>
          <p:nvPr/>
        </p:nvSpPr>
        <p:spPr>
          <a:xfrm>
            <a:off x="5486400" y="57912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8" name="Rounded Rectangle 37">
            <a:hlinkClick r:id="rId23" action="ppaction://hlinksldjump"/>
          </p:cNvPr>
          <p:cNvSpPr/>
          <p:nvPr/>
        </p:nvSpPr>
        <p:spPr>
          <a:xfrm>
            <a:off x="7162800" y="18288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9" name="Rounded Rectangle 38">
            <a:hlinkClick r:id="rId24" action="ppaction://hlinksldjump"/>
          </p:cNvPr>
          <p:cNvSpPr/>
          <p:nvPr/>
        </p:nvSpPr>
        <p:spPr>
          <a:xfrm>
            <a:off x="7162800" y="28194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40" name="Rounded Rectangle 39">
            <a:hlinkClick r:id="rId25" action="ppaction://hlinksldjump"/>
          </p:cNvPr>
          <p:cNvSpPr/>
          <p:nvPr/>
        </p:nvSpPr>
        <p:spPr>
          <a:xfrm>
            <a:off x="7162800" y="38100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41" name="Rounded Rectangle 40">
            <a:hlinkClick r:id="rId26" action="ppaction://hlinksldjump"/>
          </p:cNvPr>
          <p:cNvSpPr/>
          <p:nvPr/>
        </p:nvSpPr>
        <p:spPr>
          <a:xfrm>
            <a:off x="7162800" y="48006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42" name="Rounded Rectangle 41">
            <a:hlinkClick r:id="rId27" action="ppaction://hlinksldjump"/>
          </p:cNvPr>
          <p:cNvSpPr/>
          <p:nvPr/>
        </p:nvSpPr>
        <p:spPr>
          <a:xfrm>
            <a:off x="7162800" y="57912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1447800"/>
            <a:ext cx="6858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 smtClean="0">
                <a:latin typeface="Arial Rounded MT Bold" pitchFamily="34" charset="0"/>
              </a:rPr>
              <a:t>Gonzales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>
                <a:latin typeface="Arial Rounded MT Bold" pitchFamily="34" charset="0"/>
              </a:rPr>
              <a:t>Bexar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>
                <a:latin typeface="Arial Rounded MT Bold" pitchFamily="34" charset="0"/>
              </a:rPr>
              <a:t>Alamo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>
                <a:latin typeface="Arial Rounded MT Bold" pitchFamily="34" charset="0"/>
              </a:rPr>
              <a:t>Goliad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>
                <a:latin typeface="Arial Rounded MT Bold" pitchFamily="34" charset="0"/>
              </a:rPr>
              <a:t>San Jacinto 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was the Santa </a:t>
            </a:r>
            <a:r>
              <a:rPr lang="en-US" sz="4000" dirty="0">
                <a:latin typeface="Arial Rounded MT Bold" pitchFamily="34" charset="0"/>
              </a:rPr>
              <a:t>Anna defeat the Texans at the Battle of the Alamo? </a:t>
            </a:r>
          </a:p>
        </p:txBody>
      </p:sp>
      <p:sp>
        <p:nvSpPr>
          <p:cNvPr id="3" name="Left Arrow 2"/>
          <p:cNvSpPr/>
          <p:nvPr/>
        </p:nvSpPr>
        <p:spPr>
          <a:xfrm rot="10800000">
            <a:off x="77724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9" name="TextBox 3"/>
          <p:cNvSpPr txBox="1">
            <a:spLocks noChangeArrowheads="1"/>
          </p:cNvSpPr>
          <p:nvPr/>
        </p:nvSpPr>
        <p:spPr bwMode="auto">
          <a:xfrm>
            <a:off x="1371600" y="2362200"/>
            <a:ext cx="662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Arial Rounded MT Bold" pitchFamily="34" charset="0"/>
              </a:rPr>
              <a:t>March 6, 1836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was the Governor of the Provisional Government?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6200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676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Governor Henry Smith 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is another word for </a:t>
            </a:r>
            <a:r>
              <a:rPr lang="en-US" sz="4000" b="1" dirty="0" smtClean="0">
                <a:latin typeface="Arial Rounded MT Bold" pitchFamily="34" charset="0"/>
              </a:rPr>
              <a:t>temporary government </a:t>
            </a:r>
            <a:r>
              <a:rPr lang="en-US" sz="4000" dirty="0" smtClean="0">
                <a:latin typeface="Arial Rounded MT Bold" pitchFamily="34" charset="0"/>
              </a:rPr>
              <a:t>and consisted of governor, lieutenant governor, and a general council 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80010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14478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Provisional government</a:t>
            </a:r>
          </a:p>
          <a:p>
            <a:endParaRPr lang="en-US" sz="40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was the name of the man who was chosen as the lieutenant governor of the provisional government?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772400" y="60960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James W. Robinson 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is the name of at least one person chosen by the Consultation to represent the United States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*15 points will be given if you can name all three 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7724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man was the president of the Ad Interim Government Officers?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6200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Stephen F. Austin</a:t>
            </a:r>
          </a:p>
          <a:p>
            <a:r>
              <a:rPr lang="en-US" sz="4000" dirty="0" smtClean="0">
                <a:latin typeface="Arial Rounded MT Bold" pitchFamily="34" charset="0"/>
              </a:rPr>
              <a:t>*William H. Wharton </a:t>
            </a:r>
          </a:p>
          <a:p>
            <a:r>
              <a:rPr lang="en-US" sz="4000" dirty="0" smtClean="0">
                <a:latin typeface="Arial Rounded MT Bold" pitchFamily="34" charset="0"/>
              </a:rPr>
              <a:t>*Brach T. Archer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was the reason for the quarrels between Henry Smith/ James Robinson and the rest of the chosen member of the council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6962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10668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Henry Smith/ James W. Robinson  were apart of the War Party and the rest of the members were apart of the Peace Party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was the date of the adoption of the Texas Declaration of Independence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/>
          <p:cNvSpPr/>
          <p:nvPr/>
        </p:nvSpPr>
        <p:spPr>
          <a:xfrm rot="10800000">
            <a:off x="76962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581" name="TextBox 2"/>
          <p:cNvSpPr txBox="1">
            <a:spLocks noChangeArrowheads="1"/>
          </p:cNvSpPr>
          <p:nvPr/>
        </p:nvSpPr>
        <p:spPr bwMode="auto">
          <a:xfrm>
            <a:off x="1447800" y="2133600"/>
            <a:ext cx="586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Arial Rounded MT Bold" pitchFamily="34" charset="0"/>
              </a:rPr>
              <a:t>March 2, 1836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914400" y="1219200"/>
            <a:ext cx="7239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This </a:t>
            </a:r>
            <a:r>
              <a:rPr lang="en-US" sz="4000" smtClean="0">
                <a:latin typeface="Arial Rounded MT Bold" pitchFamily="34" charset="0"/>
              </a:rPr>
              <a:t>was the nickname </a:t>
            </a:r>
            <a:r>
              <a:rPr lang="en-US" sz="4000" dirty="0" smtClean="0">
                <a:latin typeface="Arial Rounded MT Bold" pitchFamily="34" charset="0"/>
              </a:rPr>
              <a:t>was given to Senora </a:t>
            </a:r>
            <a:r>
              <a:rPr lang="en-US" sz="4000" dirty="0" err="1" smtClean="0">
                <a:latin typeface="Arial Rounded MT Bold" pitchFamily="34" charset="0"/>
              </a:rPr>
              <a:t>Francita</a:t>
            </a:r>
            <a:r>
              <a:rPr lang="en-US" sz="4000" dirty="0" smtClean="0">
                <a:latin typeface="Arial Rounded MT Bold" pitchFamily="34" charset="0"/>
              </a:rPr>
              <a:t> </a:t>
            </a:r>
            <a:r>
              <a:rPr lang="en-US" sz="4000" dirty="0" err="1" smtClean="0">
                <a:latin typeface="Arial Rounded MT Bold" pitchFamily="34" charset="0"/>
              </a:rPr>
              <a:t>Alaverz</a:t>
            </a:r>
            <a:r>
              <a:rPr lang="en-US" sz="4000" dirty="0" smtClean="0">
                <a:latin typeface="Arial Rounded MT Bold" pitchFamily="34" charset="0"/>
              </a:rPr>
              <a:t>. </a:t>
            </a:r>
          </a:p>
          <a:p>
            <a:r>
              <a:rPr lang="en-US" sz="2800" dirty="0" smtClean="0">
                <a:latin typeface="Arial Rounded MT Bold" pitchFamily="34" charset="0"/>
              </a:rPr>
              <a:t>*The wife of a Mexican army officer who helped Texans during their imprisonment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6962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17526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“The Angel of Goliad”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is the name the battle in which James Fannin surrenders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620000" y="60960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24384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 Rounded MT Bold" pitchFamily="34" charset="0"/>
              </a:rPr>
              <a:t>Battle of Coleto </a:t>
            </a:r>
            <a:endParaRPr lang="en-US" sz="4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Texas Declaration of Independence stated that the government of Santa Anna had violated the liberties under this important document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8486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22098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David G Burnet  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19050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Mexican Constitution of 1824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is the date of Texas’ independence day 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696200" y="60960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2514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March 2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was the year the Alamo was built </a:t>
            </a:r>
          </a:p>
          <a:p>
            <a:pPr algn="ctr"/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92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22860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1781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838200" y="1752600"/>
            <a:ext cx="7391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This was the reason why William </a:t>
            </a:r>
            <a:r>
              <a:rPr lang="en-US" sz="4000" dirty="0">
                <a:latin typeface="Arial Rounded MT Bold" pitchFamily="34" charset="0"/>
              </a:rPr>
              <a:t>B. Travis write what was known as “one of the finest statements of </a:t>
            </a:r>
            <a:r>
              <a:rPr lang="en-US" sz="4000" dirty="0" smtClean="0">
                <a:latin typeface="Arial Rounded MT Bold" pitchFamily="34" charset="0"/>
              </a:rPr>
              <a:t>courage in American history?”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 rot="10800000">
            <a:off x="78486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609600" y="1981200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>
                <a:latin typeface="Arial Rounded MT Bold" pitchFamily="34" charset="0"/>
              </a:rPr>
              <a:t>ask Americans for their assistance</a:t>
            </a:r>
          </a:p>
          <a:p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 This is </a:t>
            </a:r>
            <a:r>
              <a:rPr lang="en-US" sz="4000" dirty="0" smtClean="0">
                <a:latin typeface="Arial Rounded MT Bold" pitchFamily="34" charset="0"/>
              </a:rPr>
              <a:t>another name for the </a:t>
            </a:r>
            <a:r>
              <a:rPr lang="en-US" sz="4000" dirty="0" smtClean="0">
                <a:latin typeface="Arial Rounded MT Bold" pitchFamily="34" charset="0"/>
              </a:rPr>
              <a:t>Texas Revolution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620000" y="60198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21336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Texas War of Independence 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is the date of the completion and signing of the Texas constitution 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6200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7724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304800" y="17526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This man was </a:t>
            </a:r>
            <a:r>
              <a:rPr lang="en-US" sz="4000" dirty="0">
                <a:latin typeface="Arial Rounded MT Bold" pitchFamily="34" charset="0"/>
              </a:rPr>
              <a:t>chosen to be the commander of the regular army? </a:t>
            </a:r>
            <a:r>
              <a:rPr lang="en-US" sz="2400" dirty="0">
                <a:latin typeface="Arial Rounded MT Bold" pitchFamily="34" charset="0"/>
              </a:rPr>
              <a:t>*</a:t>
            </a:r>
            <a:r>
              <a:rPr lang="en-US" sz="2400" dirty="0" smtClean="0">
                <a:latin typeface="Arial Rounded MT Bold" pitchFamily="34" charset="0"/>
              </a:rPr>
              <a:t>was </a:t>
            </a:r>
            <a:r>
              <a:rPr lang="en-US" sz="2400" dirty="0">
                <a:latin typeface="Arial Rounded MT Bold" pitchFamily="34" charset="0"/>
              </a:rPr>
              <a:t>not given authority over volunteer </a:t>
            </a:r>
            <a:r>
              <a:rPr lang="en-US" sz="2400" dirty="0" smtClean="0">
                <a:latin typeface="Arial Rounded MT Bold" pitchFamily="34" charset="0"/>
              </a:rPr>
              <a:t>army 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6002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March 16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is the name of a visitor at the convention who kept a diary of the proceedings. </a:t>
            </a:r>
            <a:endParaRPr lang="en-US" sz="4000" u="sng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80010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19050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Colonel William F. Gray 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1295400" y="2057400"/>
            <a:ext cx="594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Arial Rounded MT Bold" pitchFamily="34" charset="0"/>
              </a:rPr>
              <a:t>Sam Houston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was the role of William B. Travis in Texas before he became lieutenant colonel of the cavalry?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696200" y="62484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A volunteer at other skirmishes 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is the name of a  Tejanos that helped defend the Alamo?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 rot="10800000">
            <a:off x="77724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672</Words>
  <Application>Microsoft Office PowerPoint</Application>
  <PresentationFormat>On-screen Show (4:3)</PresentationFormat>
  <Paragraphs>129</Paragraphs>
  <Slides>52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Slide 1</vt:lpstr>
      <vt:lpstr>Texas Revolution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Company>Educational Technology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CandyLover345</cp:lastModifiedBy>
  <cp:revision>41</cp:revision>
  <dcterms:created xsi:type="dcterms:W3CDTF">2009-08-07T00:02:41Z</dcterms:created>
  <dcterms:modified xsi:type="dcterms:W3CDTF">2014-02-27T12:21:02Z</dcterms:modified>
  <cp:category>Jeopardy Template</cp:category>
</cp:coreProperties>
</file>